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8"/>
  </p:notesMasterIdLst>
  <p:sldIdLst>
    <p:sldId id="263" r:id="rId2"/>
    <p:sldId id="266" r:id="rId3"/>
    <p:sldId id="264" r:id="rId4"/>
    <p:sldId id="265" r:id="rId5"/>
    <p:sldId id="270" r:id="rId6"/>
    <p:sldId id="269" r:id="rId7"/>
    <p:sldId id="271" r:id="rId8"/>
    <p:sldId id="267" r:id="rId9"/>
    <p:sldId id="262" r:id="rId10"/>
    <p:sldId id="261" r:id="rId11"/>
    <p:sldId id="258" r:id="rId12"/>
    <p:sldId id="259" r:id="rId13"/>
    <p:sldId id="260" r:id="rId14"/>
    <p:sldId id="275" r:id="rId15"/>
    <p:sldId id="273" r:id="rId16"/>
    <p:sldId id="27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6" autoAdjust="0"/>
    <p:restoredTop sz="94660"/>
  </p:normalViewPr>
  <p:slideViewPr>
    <p:cSldViewPr>
      <p:cViewPr varScale="1">
        <p:scale>
          <a:sx n="68" d="100"/>
          <a:sy n="68" d="100"/>
        </p:scale>
        <p:origin x="-103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C980C-C0BC-403A-825D-85952C1201E0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20B03A-755A-485A-AF4B-25C61DD076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B03A-755A-485A-AF4B-25C61DD0764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300 within 50 mi. of an Urban Area</a:t>
            </a:r>
            <a:r>
              <a:rPr lang="en-US" baseline="0" dirty="0" smtClean="0"/>
              <a:t>    (50,000 people or more)</a:t>
            </a:r>
          </a:p>
          <a:p>
            <a:r>
              <a:rPr lang="en-US" dirty="0" smtClean="0"/>
              <a:t>240</a:t>
            </a:r>
            <a:r>
              <a:rPr lang="en-US" baseline="0" dirty="0" smtClean="0"/>
              <a:t> within 25 mi.</a:t>
            </a:r>
          </a:p>
          <a:p>
            <a:r>
              <a:rPr lang="en-US" baseline="0" dirty="0" smtClean="0"/>
              <a:t>166 within 10 mi.</a:t>
            </a:r>
          </a:p>
          <a:p>
            <a:r>
              <a:rPr lang="en-US" baseline="0" dirty="0" smtClean="0"/>
              <a:t>69 within 1 mi. 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B03A-755A-485A-AF4B-25C61DD0764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Duck</a:t>
            </a:r>
            <a:r>
              <a:rPr lang="en-US" baseline="0" dirty="0" smtClean="0"/>
              <a:t> Valley Indian Reservation – NV- ID        approx. 424  </a:t>
            </a:r>
            <a:r>
              <a:rPr lang="en-US" baseline="0" dirty="0" err="1" smtClean="0"/>
              <a:t>sq.mi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B03A-755A-485A-AF4B-25C61DD0764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Yomba</a:t>
            </a:r>
            <a:r>
              <a:rPr lang="en-US" baseline="0" dirty="0" smtClean="0"/>
              <a:t> Indian Reservation- central NV        4 tracts (polygons)     1.5, 1.9, 2.8, 0.6 </a:t>
            </a:r>
            <a:r>
              <a:rPr lang="en-US" baseline="0" dirty="0" err="1" smtClean="0"/>
              <a:t>sq.mi</a:t>
            </a:r>
            <a:r>
              <a:rPr lang="en-US" baseline="0" dirty="0" smtClean="0"/>
              <a:t>.   (ranging just over ½ sq mi. to just under 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B03A-755A-485A-AF4B-25C61DD0764F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Grand Portage</a:t>
            </a:r>
            <a:r>
              <a:rPr lang="en-US" baseline="0" dirty="0" smtClean="0"/>
              <a:t> Indian Reservation – NE corner MN    approx. 59 sq. 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20B03A-755A-485A-AF4B-25C61DD0764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D9599-BAF9-44B0-ADE9-4AF701672DF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9D2B9-3943-4F1C-8B30-EC6A1B1C583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Distribution and Isolation of Native American Reservations in the contiguous U.S. 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617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Noelle Robinson</a:t>
            </a:r>
            <a:endParaRPr lang="en-US" dirty="0"/>
          </a:p>
        </p:txBody>
      </p:sp>
      <p:pic>
        <p:nvPicPr>
          <p:cNvPr id="7" name="Content Placeholder 6" descr="map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447800"/>
            <a:ext cx="9063098" cy="4787362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5100" y="-44450"/>
            <a:ext cx="9475788" cy="695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429000" y="304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Proximity of Native American Reservations </a:t>
            </a:r>
          </a:p>
          <a:p>
            <a:r>
              <a:rPr lang="en-US" dirty="0" smtClean="0"/>
              <a:t>to Urban Areas of 50,000 or more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800600"/>
            <a:ext cx="2286000" cy="1826784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0400" y="6172200"/>
            <a:ext cx="259080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791200" y="5715000"/>
            <a:ext cx="3352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Sources:</a:t>
            </a:r>
          </a:p>
          <a:p>
            <a:r>
              <a:rPr lang="en-US" sz="1400" dirty="0" smtClean="0"/>
              <a:t>National Atlas of the U.S.</a:t>
            </a:r>
          </a:p>
          <a:p>
            <a:r>
              <a:rPr lang="en-US" sz="1400" dirty="0" smtClean="0"/>
              <a:t>Price/ESRI</a:t>
            </a:r>
          </a:p>
          <a:p>
            <a:r>
              <a:rPr lang="en-US" sz="1400" dirty="0" smtClean="0"/>
              <a:t>U.S. Census Bureau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374673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133600"/>
            <a:ext cx="4497387" cy="431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572000" y="7620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The most isolated reservations </a:t>
            </a:r>
          </a:p>
          <a:p>
            <a:r>
              <a:rPr lang="en-US" sz="2400" dirty="0" smtClean="0"/>
              <a:t>in the contiguous U.S.?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51816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(From an urban cluster)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914400"/>
            <a:ext cx="3745834" cy="4763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533400"/>
            <a:ext cx="4363925" cy="584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81000"/>
            <a:ext cx="5770562" cy="357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191000"/>
            <a:ext cx="3497263" cy="179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0"/>
            <a:ext cx="822960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Results: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400" dirty="0" smtClean="0"/>
              <a:t>Western clustering – nearest neighbor ratio 0.4 (clustered)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Spatial autocorrelation by polygon area</a:t>
            </a:r>
          </a:p>
          <a:p>
            <a:r>
              <a:rPr lang="en-US" sz="2400" dirty="0" smtClean="0"/>
              <a:t>   Moran’s Index  0.04  (near random)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Generally, reservations are more isolated from  state capitals in                                                                                   the eastern U.S.</a:t>
            </a:r>
          </a:p>
          <a:p>
            <a:r>
              <a:rPr lang="en-US" sz="2400" dirty="0" smtClean="0"/>
              <a:t>Relationships vary state to state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Most reservations are closer to smaller urban clusters than </a:t>
            </a:r>
          </a:p>
          <a:p>
            <a:r>
              <a:rPr lang="en-US" sz="2400" dirty="0" smtClean="0"/>
              <a:t>to larger urban areas. Many reservations are within 1 mile of </a:t>
            </a:r>
          </a:p>
          <a:p>
            <a:r>
              <a:rPr lang="en-US" sz="2400" dirty="0" smtClean="0"/>
              <a:t>a</a:t>
            </a:r>
            <a:r>
              <a:rPr lang="en-US" sz="2400" dirty="0" smtClean="0"/>
              <a:t>n urban cluster but not within 50 miles of an urban area.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x_Urban_are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2400"/>
            <a:ext cx="83820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x_urban_500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28600"/>
            <a:ext cx="8323729" cy="64319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829522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Research questions:</a:t>
            </a:r>
          </a:p>
          <a:p>
            <a:endParaRPr lang="en-US" sz="32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What is the distribution of Native American Reservations in the </a:t>
            </a:r>
          </a:p>
          <a:p>
            <a:r>
              <a:rPr lang="en-US" sz="2400" dirty="0" smtClean="0"/>
              <a:t>c</a:t>
            </a:r>
            <a:r>
              <a:rPr lang="en-US" sz="2400" dirty="0" smtClean="0"/>
              <a:t>ontiguous U.S.?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Are Native American Reservations spatially isolated from </a:t>
            </a:r>
          </a:p>
          <a:p>
            <a:r>
              <a:rPr lang="en-US" sz="2400" dirty="0" smtClean="0"/>
              <a:t>s</a:t>
            </a:r>
            <a:r>
              <a:rPr lang="en-US" sz="2400" dirty="0" smtClean="0"/>
              <a:t>tate capitals and centers of population?</a:t>
            </a:r>
          </a:p>
          <a:p>
            <a:endParaRPr lang="en-US" sz="2400" dirty="0" smtClean="0"/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/>
              <a:t>Do these spatial relationships vary from state to state?</a:t>
            </a:r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pPr>
              <a:buFont typeface="Arial" pitchFamily="34" charset="0"/>
              <a:buChar char="•"/>
            </a:pPr>
            <a:endParaRPr lang="en-US" sz="2400" dirty="0" smtClean="0"/>
          </a:p>
          <a:p>
            <a:r>
              <a:rPr lang="en-US" sz="3200" dirty="0" smtClean="0"/>
              <a:t>Project rationale:</a:t>
            </a:r>
          </a:p>
          <a:p>
            <a:endParaRPr lang="en-US" sz="2400" dirty="0" smtClean="0"/>
          </a:p>
          <a:p>
            <a:r>
              <a:rPr lang="en-US" sz="2400" dirty="0" smtClean="0"/>
              <a:t>Spatial isolation could play a part in socioeconomic factors, or, </a:t>
            </a:r>
          </a:p>
          <a:p>
            <a:r>
              <a:rPr lang="en-US" sz="2400" dirty="0" smtClean="0"/>
              <a:t>i</a:t>
            </a:r>
            <a:r>
              <a:rPr lang="en-US" sz="2400" dirty="0" smtClean="0"/>
              <a:t>f there is no spatial pattern of isolation, this is not a factor.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838200"/>
            <a:ext cx="3810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Data</a:t>
            </a:r>
            <a:endParaRPr lang="en-US" sz="3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981200"/>
            <a:ext cx="6553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National Atlas of the United States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Indian Lands of the United States - </a:t>
            </a:r>
            <a:r>
              <a:rPr lang="en-US" sz="2000" dirty="0" err="1" smtClean="0"/>
              <a:t>shapefile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U.S. Census Bureau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Tribal Census Tracts – TIGER/Line </a:t>
            </a:r>
            <a:r>
              <a:rPr lang="en-US" sz="2000" dirty="0" err="1" smtClean="0"/>
              <a:t>S</a:t>
            </a:r>
            <a:r>
              <a:rPr lang="en-US" sz="2000" dirty="0" err="1" smtClean="0"/>
              <a:t>hapefile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U.S. Census Bureau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Census Urban Area National – TIGER/Line </a:t>
            </a:r>
            <a:r>
              <a:rPr lang="en-US" sz="2000" dirty="0" err="1" smtClean="0"/>
              <a:t>S</a:t>
            </a:r>
            <a:r>
              <a:rPr lang="en-US" sz="2000" dirty="0" err="1" smtClean="0"/>
              <a:t>hapefile</a:t>
            </a:r>
            <a:endParaRPr lang="en-US" sz="2000" dirty="0" smtClean="0"/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Price/ESRI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U.S. States (Generalized)</a:t>
            </a:r>
          </a:p>
          <a:p>
            <a:endParaRPr lang="en-US" sz="2000" dirty="0" smtClean="0"/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 smtClean="0"/>
              <a:t>ArcGIS</a:t>
            </a:r>
            <a:r>
              <a:rPr lang="en-US" sz="2000" dirty="0" smtClean="0"/>
              <a:t> Online/A. Robinson</a:t>
            </a:r>
          </a:p>
          <a:p>
            <a:r>
              <a:rPr lang="en-US" sz="2000" dirty="0" smtClean="0"/>
              <a:t>	</a:t>
            </a:r>
            <a:r>
              <a:rPr lang="en-US" sz="2000" dirty="0" smtClean="0"/>
              <a:t>U.S. Capitals layer package</a:t>
            </a:r>
            <a:endParaRPr lang="en-US" sz="2000" dirty="0"/>
          </a:p>
        </p:txBody>
      </p:sp>
      <p:pic>
        <p:nvPicPr>
          <p:cNvPr id="13314" name="Picture 2" descr="Ti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3276600"/>
            <a:ext cx="1339596" cy="1633654"/>
          </a:xfrm>
          <a:prstGeom prst="rect">
            <a:avLst/>
          </a:prstGeom>
          <a:noFill/>
        </p:spPr>
      </p:pic>
      <p:pic>
        <p:nvPicPr>
          <p:cNvPr id="13316" name="Picture 4" descr="US Census Bureau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2590800"/>
            <a:ext cx="1362075" cy="619126"/>
          </a:xfrm>
          <a:prstGeom prst="rect">
            <a:avLst/>
          </a:prstGeom>
          <a:noFill/>
        </p:spPr>
      </p:pic>
      <p:pic>
        <p:nvPicPr>
          <p:cNvPr id="13318" name="Picture 6" descr="to the National Atlas Home p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838200"/>
            <a:ext cx="2876550" cy="438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60198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Methods</a:t>
            </a:r>
          </a:p>
          <a:p>
            <a:endParaRPr lang="en-US" sz="1200" dirty="0" smtClean="0"/>
          </a:p>
          <a:p>
            <a:r>
              <a:rPr lang="en-US" sz="2200" b="1" dirty="0" smtClean="0"/>
              <a:t>Reservation dataset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295401"/>
            <a:ext cx="8382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Selected By Attribute </a:t>
            </a:r>
            <a:r>
              <a:rPr lang="en-US" dirty="0" smtClean="0"/>
              <a:t>among the reservation polygons in the National Atlas file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r>
              <a:rPr lang="en-US" dirty="0" smtClean="0"/>
              <a:t>    [ADMINISTRATION] = ‘BIA’</a:t>
            </a:r>
            <a:endParaRPr lang="en-US" dirty="0" smtClean="0"/>
          </a:p>
          <a:p>
            <a:r>
              <a:rPr lang="en-US" dirty="0" smtClean="0"/>
              <a:t>    Included 4 tract polygons listed as Open Water feature, on Bad River Indian       Reservation in Northern Wisconsin </a:t>
            </a:r>
          </a:p>
          <a:p>
            <a:r>
              <a:rPr lang="en-US" dirty="0" smtClean="0"/>
              <a:t> 491 Census-derived tract polygons selected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Alaska excluded </a:t>
            </a:r>
            <a:r>
              <a:rPr lang="en-US" dirty="0" smtClean="0"/>
              <a:t>– different system of Native American land ownership,</a:t>
            </a:r>
          </a:p>
          <a:p>
            <a:r>
              <a:rPr lang="en-US" dirty="0" smtClean="0"/>
              <a:t>o</a:t>
            </a:r>
            <a:r>
              <a:rPr lang="en-US" dirty="0" smtClean="0"/>
              <a:t>nly one BIA reservation, would throw off mean centers in lower 48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  This dataset had an  undefined coordinate system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Defined coordinate system </a:t>
            </a:r>
            <a:r>
              <a:rPr lang="en-US" dirty="0" smtClean="0"/>
              <a:t>– GCS NAD 1983  (was in </a:t>
            </a:r>
            <a:r>
              <a:rPr lang="en-US" dirty="0" err="1" smtClean="0"/>
              <a:t>dec</a:t>
            </a:r>
            <a:r>
              <a:rPr lang="en-US" dirty="0" smtClean="0"/>
              <a:t>. degrees)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Selected by Attribute for state name </a:t>
            </a:r>
            <a:r>
              <a:rPr lang="en-US" dirty="0" smtClean="0"/>
              <a:t>in order to create separate layers for each state’s Reservations. Overlapping reservations counted for each state they fall in.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b="1" dirty="0" smtClean="0"/>
              <a:t>Projected</a:t>
            </a:r>
            <a:r>
              <a:rPr lang="en-US" dirty="0" smtClean="0"/>
              <a:t> each layer in North American Equidistant Conic – for working with distances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5719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Mean center tool for each state reservation feature class</a:t>
            </a:r>
            <a:endParaRPr lang="en-US" dirty="0"/>
          </a:p>
        </p:txBody>
      </p:sp>
      <p:pic>
        <p:nvPicPr>
          <p:cNvPr id="3" name="Picture 2" descr="Mean_center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762000"/>
            <a:ext cx="7620000" cy="58881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05000" y="63246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  States have reservations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an_centers_weighted_and_n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8600"/>
            <a:ext cx="8323729" cy="6431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3048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 Mean center weighted by polygon area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stance_of_capita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228600"/>
            <a:ext cx="8323730" cy="6431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304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 smtClean="0"/>
              <a:t>Simple distance join – reservations to capitals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355223"/>
            <a:ext cx="61722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r>
              <a:rPr lang="en-US" sz="2400" b="1" dirty="0" smtClean="0"/>
              <a:t>Urban Areas feature class </a:t>
            </a:r>
          </a:p>
          <a:p>
            <a:pPr>
              <a:buFont typeface="Wingdings" pitchFamily="2" charset="2"/>
              <a:buChar char="Ø"/>
            </a:pPr>
            <a:endParaRPr lang="en-US" sz="2400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Selected by attribute </a:t>
            </a:r>
            <a:r>
              <a:rPr lang="en-US" dirty="0" smtClean="0"/>
              <a:t>for “urban area” in name</a:t>
            </a:r>
          </a:p>
          <a:p>
            <a:r>
              <a:rPr lang="en-US" dirty="0" smtClean="0"/>
              <a:t>Data was for urban clusters (2,500-50,000) and</a:t>
            </a:r>
          </a:p>
          <a:p>
            <a:r>
              <a:rPr lang="en-US" dirty="0" smtClean="0"/>
              <a:t>Urban areas  (50,000 or more)</a:t>
            </a:r>
          </a:p>
          <a:p>
            <a:r>
              <a:rPr lang="en-US" dirty="0" smtClean="0"/>
              <a:t>Created new feature class for the larger urban areas to compare distances</a:t>
            </a:r>
          </a:p>
          <a:p>
            <a:pPr>
              <a:buFont typeface="Wingdings" pitchFamily="2" charset="2"/>
              <a:buChar char="Ø"/>
            </a:pPr>
            <a:endParaRPr lang="en-US" b="1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Selected by Location </a:t>
            </a:r>
            <a:r>
              <a:rPr lang="en-US" dirty="0" smtClean="0"/>
              <a:t>– reservations within 50, 25, 10 and 1 mile of urban places (2,500 – 50,000</a:t>
            </a:r>
            <a:r>
              <a:rPr lang="en-US" dirty="0" smtClean="0"/>
              <a:t>) </a:t>
            </a:r>
          </a:p>
          <a:p>
            <a:r>
              <a:rPr lang="en-US" dirty="0" smtClean="0"/>
              <a:t>Created feature class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r>
              <a:rPr lang="en-US" b="1" dirty="0" smtClean="0"/>
              <a:t>Selected by Location  </a:t>
            </a:r>
            <a:r>
              <a:rPr lang="en-US" dirty="0" smtClean="0"/>
              <a:t>- reservations within 50, 25, 10, and 1 mile of urban areas (50,000 or more)</a:t>
            </a:r>
          </a:p>
          <a:p>
            <a:r>
              <a:rPr lang="en-US" dirty="0" smtClean="0"/>
              <a:t>Created feature class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228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Methods – cont’d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638" y="44450"/>
            <a:ext cx="9186863" cy="677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438400" y="304800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Proximity of Native American Reservations</a:t>
            </a:r>
          </a:p>
          <a:p>
            <a:r>
              <a:rPr lang="en-US" dirty="0" smtClean="0"/>
              <a:t> to urban areas of at least 2,500 (urban clusters)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953000"/>
            <a:ext cx="1901825" cy="1757363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590</Words>
  <Application>Microsoft Office PowerPoint</Application>
  <PresentationFormat>On-screen Show (4:3)</PresentationFormat>
  <Paragraphs>115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Distribution and Isolation of Native American Reservations in the contiguous U.S. 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SUNY Geneseo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 User</dc:creator>
  <cp:lastModifiedBy>Lenovo User</cp:lastModifiedBy>
  <cp:revision>7</cp:revision>
  <dcterms:created xsi:type="dcterms:W3CDTF">2012-12-07T06:50:19Z</dcterms:created>
  <dcterms:modified xsi:type="dcterms:W3CDTF">2012-12-14T08:31:18Z</dcterms:modified>
</cp:coreProperties>
</file>